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389062e7ec2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389062e7ec2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389062e7ec2_0_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389062e7ec2_0_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389062e7ec2_0_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389062e7ec2_0_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389062e7ec2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8" name="Google Shape;128;g389062e7ec2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389062e7ec2_0_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4" name="Google Shape;134;g389062e7ec2_0_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389062e7ec2_0_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389062e7ec2_0_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89062e7ec2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89062e7ec2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89062e7ec2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389062e7ec2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389062e7ec2_0_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389062e7ec2_0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389062e7ec2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389062e7ec2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389062e7ec2_0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389062e7ec2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389062e7ec2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389062e7ec2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85a420267b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385a420267b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89062e7ec2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89062e7ec2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www.facebook.com/sailwindsMG" TargetMode="External"/><Relationship Id="rId4" Type="http://schemas.openxmlformats.org/officeDocument/2006/relationships/image" Target="../media/image2.jpg"/><Relationship Id="rId5" Type="http://schemas.openxmlformats.org/officeDocument/2006/relationships/hyperlink" Target="http://www.sailwindsmedical.com" TargetMode="External"/><Relationship Id="rId6" Type="http://schemas.openxmlformats.org/officeDocument/2006/relationships/hyperlink" Target="mailto:team@sailwindsmedical.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hyperlink" Target="http://drive.google.com/file/d/1ODxry33b1AKCN-rslveqtexXLQIJsf6a/view" TargetMode="External"/><Relationship Id="rId4" Type="http://schemas.openxmlformats.org/officeDocument/2006/relationships/image" Target="../media/image3.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hyperlink" Target="http://drive.google.com/file/d/1ZTiAkOCBg-Y7p3a4oQelz9nA07siGRep/view" TargetMode="External"/><Relationship Id="rId4" Type="http://schemas.openxmlformats.org/officeDocument/2006/relationships/image" Target="../media/image5.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hyperlink" Target="http://drive.google.com/file/d/1-cpZBRfrmeVdih2T4sLB7whsUIpDQxWl/view" TargetMode="External"/><Relationship Id="rId4" Type="http://schemas.openxmlformats.org/officeDocument/2006/relationships/image" Target="../media/image8.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hyperlink" Target="http://drive.google.com/file/d/1iu5XxE5UYv9NuxzdNlWiCTL6iYy9dCw5/view" TargetMode="External"/><Relationship Id="rId4" Type="http://schemas.openxmlformats.org/officeDocument/2006/relationships/image" Target="../media/image10.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hyperlink" Target="http://drive.google.com/file/d/1p8CvUtDU3VrbrvGLDlb-pOOitc2MncJe/view" TargetMode="External"/><Relationship Id="rId4" Type="http://schemas.openxmlformats.org/officeDocument/2006/relationships/image" Target="../media/image7.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hyperlink" Target="http://drive.google.com/file/d/1BS4s2V6v24XBcF8s2QundAhM1aOd2bsQ/view" TargetMode="External"/><Relationship Id="rId4" Type="http://schemas.openxmlformats.org/officeDocument/2006/relationships/image" Target="../media/image4.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hyperlink" Target="https://calendly.com/plerzanp/office-hours" TargetMode="External"/><Relationship Id="rId4" Type="http://schemas.openxmlformats.org/officeDocument/2006/relationships/hyperlink" Target="https://www.facebook.com/McMullenMed" TargetMode="External"/><Relationship Id="rId5" Type="http://schemas.openxmlformats.org/officeDocument/2006/relationships/image" Target="../media/image11.png"/><Relationship Id="rId6" Type="http://schemas.openxmlformats.org/officeDocument/2006/relationships/hyperlink" Target="https://www.facebook.com/petelerzanp" TargetMode="External"/><Relationship Id="rId7" Type="http://schemas.openxmlformats.org/officeDocument/2006/relationships/image" Target="../media/image12.png"/><Relationship Id="rId8"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hyperlink" Target="mailto:team@sailwindsmedical.com"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hyperlink" Target="https://www.microsoft.com" TargetMode="External"/><Relationship Id="rId4" Type="http://schemas.openxmlformats.org/officeDocument/2006/relationships/hyperlink" Target="https://www.microsoft.com" TargetMode="External"/><Relationship Id="rId11" Type="http://schemas.openxmlformats.org/officeDocument/2006/relationships/hyperlink" Target="https://www.youtube.com/@EpicEHR" TargetMode="External"/><Relationship Id="rId10" Type="http://schemas.openxmlformats.org/officeDocument/2006/relationships/hyperlink" Target="https://www.youtube.com/@EpicEHR" TargetMode="External"/><Relationship Id="rId9" Type="http://schemas.openxmlformats.org/officeDocument/2006/relationships/hyperlink" Target="https://www.heidihealth.com/" TargetMode="External"/><Relationship Id="rId5" Type="http://schemas.openxmlformats.org/officeDocument/2006/relationships/hyperlink" Target="https://www.citrix.com/downloads/workspace-app/" TargetMode="External"/><Relationship Id="rId6" Type="http://schemas.openxmlformats.org/officeDocument/2006/relationships/hyperlink" Target="https://www.citrix.com/downloads/workspace-app/" TargetMode="External"/><Relationship Id="rId7" Type="http://schemas.openxmlformats.org/officeDocument/2006/relationships/hyperlink" Target="https://storefront.tidalhealth.org/Citrix/TidalHealthWeb/" TargetMode="External"/><Relationship Id="rId8" Type="http://schemas.openxmlformats.org/officeDocument/2006/relationships/hyperlink" Target="https://storefront.tidalhealth.org/Citrix/TidalHealthWeb/"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hyperlink" Target="http://www.youtube.com/watch?v=qhGinfvumcM" TargetMode="External"/><Relationship Id="rId4" Type="http://schemas.openxmlformats.org/officeDocument/2006/relationships/image" Target="../media/image9.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hyperlink" Target="https://docs.google.com/document/d/1SH6t0WtIZ0P9xwbYwF1mCgKRYb1k9nTJOkLlPAFfHQE/edit?usp=sharing" TargetMode="External"/><Relationship Id="rId4" Type="http://schemas.openxmlformats.org/officeDocument/2006/relationships/hyperlink" Target="http://drive.google.com/file/d/1nxbXt3via3YRfGDRf_XoarXk5U1gMVBG/view" TargetMode="External"/><Relationship Id="rId5"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3">
            <a:hlinkClick r:id="rId3"/>
          </p:cNvPr>
          <p:cNvPicPr preferRelativeResize="0"/>
          <p:nvPr/>
        </p:nvPicPr>
        <p:blipFill>
          <a:blip r:embed="rId4">
            <a:alphaModFix/>
          </a:blip>
          <a:stretch>
            <a:fillRect/>
          </a:stretch>
        </p:blipFill>
        <p:spPr>
          <a:xfrm>
            <a:off x="2820974" y="138000"/>
            <a:ext cx="3502050" cy="2104700"/>
          </a:xfrm>
          <a:prstGeom prst="rect">
            <a:avLst/>
          </a:prstGeom>
          <a:noFill/>
          <a:ln>
            <a:noFill/>
          </a:ln>
        </p:spPr>
      </p:pic>
      <p:sp>
        <p:nvSpPr>
          <p:cNvPr id="55" name="Google Shape;55;p13"/>
          <p:cNvSpPr txBox="1"/>
          <p:nvPr/>
        </p:nvSpPr>
        <p:spPr>
          <a:xfrm>
            <a:off x="1531050" y="2665050"/>
            <a:ext cx="6081900" cy="20502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0"/>
              </a:spcAft>
              <a:buClr>
                <a:schemeClr val="dk1"/>
              </a:buClr>
              <a:buSzPts val="1100"/>
              <a:buFont typeface="Arial"/>
              <a:buNone/>
            </a:pPr>
            <a:r>
              <a:rPr lang="en" sz="900" u="sng">
                <a:solidFill>
                  <a:srgbClr val="1155CC"/>
                </a:solidFill>
                <a:hlinkClick r:id="rId5">
                  <a:extLst>
                    <a:ext uri="{A12FA001-AC4F-418D-AE19-62706E023703}">
                      <ahyp:hlinkClr val="tx"/>
                    </a:ext>
                  </a:extLst>
                </a:hlinkClick>
              </a:rPr>
              <a:t>www.sailwindsmedical.com</a:t>
            </a:r>
            <a:endParaRPr sz="900">
              <a:solidFill>
                <a:schemeClr val="dk1"/>
              </a:solidFill>
            </a:endParaRPr>
          </a:p>
          <a:p>
            <a:pPr indent="0" lvl="0" marL="0" rtl="0" algn="ctr">
              <a:lnSpc>
                <a:spcPct val="115000"/>
              </a:lnSpc>
              <a:spcBef>
                <a:spcPts val="0"/>
              </a:spcBef>
              <a:spcAft>
                <a:spcPts val="0"/>
              </a:spcAft>
              <a:buClr>
                <a:schemeClr val="dk1"/>
              </a:buClr>
              <a:buSzPts val="1100"/>
              <a:buFont typeface="Arial"/>
              <a:buNone/>
            </a:pPr>
            <a:r>
              <a:rPr lang="en" sz="900">
                <a:solidFill>
                  <a:schemeClr val="dk1"/>
                </a:solidFill>
              </a:rPr>
              <a:t>Call/text: 443-972-4204</a:t>
            </a:r>
            <a:endParaRPr sz="900">
              <a:solidFill>
                <a:schemeClr val="dk1"/>
              </a:solidFill>
            </a:endParaRPr>
          </a:p>
          <a:p>
            <a:pPr indent="0" lvl="0" marL="0" rtl="0" algn="ctr">
              <a:lnSpc>
                <a:spcPct val="115000"/>
              </a:lnSpc>
              <a:spcBef>
                <a:spcPts val="0"/>
              </a:spcBef>
              <a:spcAft>
                <a:spcPts val="0"/>
              </a:spcAft>
              <a:buClr>
                <a:schemeClr val="dk1"/>
              </a:buClr>
              <a:buSzPts val="1100"/>
              <a:buFont typeface="Arial"/>
              <a:buNone/>
            </a:pPr>
            <a:r>
              <a:rPr lang="en" sz="900">
                <a:solidFill>
                  <a:schemeClr val="dk1"/>
                </a:solidFill>
              </a:rPr>
              <a:t>E-mail: </a:t>
            </a:r>
            <a:r>
              <a:rPr lang="en" sz="900" u="sng">
                <a:solidFill>
                  <a:srgbClr val="1155CC"/>
                </a:solidFill>
                <a:hlinkClick r:id="rId6">
                  <a:extLst>
                    <a:ext uri="{A12FA001-AC4F-418D-AE19-62706E023703}">
                      <ahyp:hlinkClr val="tx"/>
                    </a:ext>
                  </a:extLst>
                </a:hlinkClick>
              </a:rPr>
              <a:t>team@sailwindsmedical.com</a:t>
            </a:r>
            <a:endParaRPr sz="900">
              <a:solidFill>
                <a:schemeClr val="dk1"/>
              </a:solidFill>
            </a:endParaRPr>
          </a:p>
          <a:p>
            <a:pPr indent="0" lvl="0" marL="0" rtl="0" algn="ctr">
              <a:lnSpc>
                <a:spcPct val="115000"/>
              </a:lnSpc>
              <a:spcBef>
                <a:spcPts val="0"/>
              </a:spcBef>
              <a:spcAft>
                <a:spcPts val="0"/>
              </a:spcAft>
              <a:buClr>
                <a:schemeClr val="dk1"/>
              </a:buClr>
              <a:buSzPts val="1100"/>
              <a:buFont typeface="Arial"/>
              <a:buNone/>
            </a:pPr>
            <a:r>
              <a:rPr lang="en" sz="900">
                <a:solidFill>
                  <a:schemeClr val="dk1"/>
                </a:solidFill>
              </a:rPr>
              <a:t>560 Riverside Dr A106/103, Salisbury, MD 21801</a:t>
            </a:r>
            <a:endParaRPr sz="900">
              <a:solidFill>
                <a:schemeClr val="dk1"/>
              </a:solidFill>
            </a:endParaRPr>
          </a:p>
          <a:p>
            <a:pPr indent="0" lvl="0" marL="0" rtl="0" algn="ctr">
              <a:lnSpc>
                <a:spcPct val="115000"/>
              </a:lnSpc>
              <a:spcBef>
                <a:spcPts val="0"/>
              </a:spcBef>
              <a:spcAft>
                <a:spcPts val="0"/>
              </a:spcAft>
              <a:buClr>
                <a:schemeClr val="dk1"/>
              </a:buClr>
              <a:buSzPts val="1100"/>
              <a:buFont typeface="Arial"/>
              <a:buNone/>
            </a:pPr>
            <a:r>
              <a:rPr lang="en" sz="900">
                <a:solidFill>
                  <a:schemeClr val="dk1"/>
                </a:solidFill>
              </a:rPr>
              <a:t>1000 Goodwill Ave. Cambridge, MD 21613</a:t>
            </a:r>
            <a:endParaRPr sz="900">
              <a:solidFill>
                <a:schemeClr val="dk1"/>
              </a:solidFill>
            </a:endParaRPr>
          </a:p>
          <a:p>
            <a:pPr indent="0" lvl="0" marL="0" rtl="0" algn="ctr">
              <a:lnSpc>
                <a:spcPct val="115000"/>
              </a:lnSpc>
              <a:spcBef>
                <a:spcPts val="2400"/>
              </a:spcBef>
              <a:spcAft>
                <a:spcPts val="0"/>
              </a:spcAft>
              <a:buClr>
                <a:schemeClr val="dk1"/>
              </a:buClr>
              <a:buSzPts val="1100"/>
              <a:buFont typeface="Arial"/>
              <a:buNone/>
            </a:pPr>
            <a:r>
              <a:rPr b="1" lang="en" sz="2300">
                <a:solidFill>
                  <a:schemeClr val="dk1"/>
                </a:solidFill>
              </a:rPr>
              <a:t>Welcome to Sailwinds Medical!</a:t>
            </a:r>
            <a:endParaRPr b="1" sz="2300">
              <a:solidFill>
                <a:schemeClr val="dk1"/>
              </a:solidFill>
            </a:endParaRPr>
          </a:p>
          <a:p>
            <a:pPr indent="0" lvl="0" marL="0" rtl="0" algn="l">
              <a:spcBef>
                <a:spcPts val="600"/>
              </a:spcBef>
              <a:spcAft>
                <a:spcPts val="0"/>
              </a:spcAft>
              <a:buNone/>
            </a:pPr>
            <a:r>
              <a:t/>
            </a:r>
            <a:endParaRPr sz="1800">
              <a:solidFill>
                <a:schemeClr val="dk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2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lnSpc>
                <a:spcPct val="115000"/>
              </a:lnSpc>
              <a:spcBef>
                <a:spcPts val="1800"/>
              </a:spcBef>
              <a:spcAft>
                <a:spcPts val="0"/>
              </a:spcAft>
              <a:buClr>
                <a:schemeClr val="dk1"/>
              </a:buClr>
              <a:buSzPts val="1100"/>
              <a:buFont typeface="Arial"/>
              <a:buNone/>
            </a:pPr>
            <a:r>
              <a:rPr b="1" lang="en" sz="1800"/>
              <a:t>AI in Healthcare</a:t>
            </a:r>
            <a:endParaRPr b="1" sz="1800"/>
          </a:p>
          <a:p>
            <a:pPr indent="0" lvl="0" marL="0" rtl="0" algn="l">
              <a:spcBef>
                <a:spcPts val="600"/>
              </a:spcBef>
              <a:spcAft>
                <a:spcPts val="0"/>
              </a:spcAft>
              <a:buNone/>
            </a:pPr>
            <a:r>
              <a:t/>
            </a:r>
            <a:endParaRPr b="1" sz="1800"/>
          </a:p>
        </p:txBody>
      </p:sp>
      <p:pic>
        <p:nvPicPr>
          <p:cNvPr id="113" name="Google Shape;113;p22" title="Your_Clinical_AI_Starter_Kit.mp4">
            <a:hlinkClick r:id="rId3"/>
          </p:cNvPr>
          <p:cNvPicPr preferRelativeResize="0"/>
          <p:nvPr/>
        </p:nvPicPr>
        <p:blipFill>
          <a:blip r:embed="rId4">
            <a:alphaModFix/>
          </a:blip>
          <a:stretch>
            <a:fillRect/>
          </a:stretch>
        </p:blipFill>
        <p:spPr>
          <a:xfrm>
            <a:off x="1175575" y="1149500"/>
            <a:ext cx="6792845" cy="38209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3"/>
                                        </p:tgtEl>
                                        <p:attrNameLst>
                                          <p:attrName>style.visibility</p:attrName>
                                        </p:attrNameLst>
                                      </p:cBhvr>
                                      <p:to>
                                        <p:strVal val="visible"/>
                                      </p:to>
                                    </p:set>
                                    <p:animEffect filter="fade" transition="in">
                                      <p:cBhvr>
                                        <p:cTn dur="1000"/>
                                        <p:tgtEl>
                                          <p:spTgt spid="11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23"/>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lnSpc>
                <a:spcPct val="115000"/>
              </a:lnSpc>
              <a:spcBef>
                <a:spcPts val="1800"/>
              </a:spcBef>
              <a:spcAft>
                <a:spcPts val="600"/>
              </a:spcAft>
              <a:buNone/>
            </a:pPr>
            <a:r>
              <a:rPr b="1" lang="en" sz="1800"/>
              <a:t>HPI or CPI?</a:t>
            </a:r>
            <a:endParaRPr b="1" sz="1800"/>
          </a:p>
        </p:txBody>
      </p:sp>
      <p:pic>
        <p:nvPicPr>
          <p:cNvPr id="119" name="Google Shape;119;p23" title="The_Art_of_Medical_History.mp4">
            <a:hlinkClick r:id="rId3"/>
          </p:cNvPr>
          <p:cNvPicPr preferRelativeResize="0"/>
          <p:nvPr/>
        </p:nvPicPr>
        <p:blipFill>
          <a:blip r:embed="rId4">
            <a:alphaModFix/>
          </a:blip>
          <a:stretch>
            <a:fillRect/>
          </a:stretch>
        </p:blipFill>
        <p:spPr>
          <a:xfrm>
            <a:off x="1175575" y="1099325"/>
            <a:ext cx="6792845" cy="38209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9"/>
                                        </p:tgtEl>
                                        <p:attrNameLst>
                                          <p:attrName>style.visibility</p:attrName>
                                        </p:attrNameLst>
                                      </p:cBhvr>
                                      <p:to>
                                        <p:strVal val="visible"/>
                                      </p:to>
                                    </p:set>
                                    <p:animEffect filter="fade" transition="in">
                                      <p:cBhvr>
                                        <p:cTn dur="1000"/>
                                        <p:tgtEl>
                                          <p:spTgt spid="11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2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lnSpc>
                <a:spcPct val="115000"/>
              </a:lnSpc>
              <a:spcBef>
                <a:spcPts val="1800"/>
              </a:spcBef>
              <a:spcAft>
                <a:spcPts val="600"/>
              </a:spcAft>
              <a:buNone/>
            </a:pPr>
            <a:r>
              <a:rPr b="1" lang="en" sz="1800"/>
              <a:t>Generating a DDx, A &amp; P</a:t>
            </a:r>
            <a:endParaRPr b="1" sz="1800"/>
          </a:p>
        </p:txBody>
      </p:sp>
      <p:pic>
        <p:nvPicPr>
          <p:cNvPr id="125" name="Google Shape;125;p24" title="The_Art_of_Diagnosis.mp4">
            <a:hlinkClick r:id="rId3"/>
          </p:cNvPr>
          <p:cNvPicPr preferRelativeResize="0"/>
          <p:nvPr/>
        </p:nvPicPr>
        <p:blipFill>
          <a:blip r:embed="rId4">
            <a:alphaModFix/>
          </a:blip>
          <a:stretch>
            <a:fillRect/>
          </a:stretch>
        </p:blipFill>
        <p:spPr>
          <a:xfrm>
            <a:off x="1175575" y="957775"/>
            <a:ext cx="6792845" cy="38209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5"/>
                                        </p:tgtEl>
                                        <p:attrNameLst>
                                          <p:attrName>style.visibility</p:attrName>
                                        </p:attrNameLst>
                                      </p:cBhvr>
                                      <p:to>
                                        <p:strVal val="visible"/>
                                      </p:to>
                                    </p:set>
                                    <p:animEffect filter="fade" transition="in">
                                      <p:cBhvr>
                                        <p:cTn dur="1000"/>
                                        <p:tgtEl>
                                          <p:spTgt spid="12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lnSpc>
                <a:spcPct val="115000"/>
              </a:lnSpc>
              <a:spcBef>
                <a:spcPts val="1800"/>
              </a:spcBef>
              <a:spcAft>
                <a:spcPts val="600"/>
              </a:spcAft>
              <a:buNone/>
            </a:pPr>
            <a:r>
              <a:rPr b="1" lang="en" sz="1800"/>
              <a:t>Communicating your assessment to your preceptor</a:t>
            </a:r>
            <a:endParaRPr b="1" sz="1800"/>
          </a:p>
        </p:txBody>
      </p:sp>
      <p:pic>
        <p:nvPicPr>
          <p:cNvPr id="131" name="Google Shape;131;p25" title="Ace_Your_Case_Presentations.mp4">
            <a:hlinkClick r:id="rId3"/>
          </p:cNvPr>
          <p:cNvPicPr preferRelativeResize="0"/>
          <p:nvPr/>
        </p:nvPicPr>
        <p:blipFill>
          <a:blip r:embed="rId4">
            <a:alphaModFix/>
          </a:blip>
          <a:stretch>
            <a:fillRect/>
          </a:stretch>
        </p:blipFill>
        <p:spPr>
          <a:xfrm>
            <a:off x="1175575" y="957775"/>
            <a:ext cx="6792845" cy="38209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1"/>
                                        </p:tgtEl>
                                        <p:attrNameLst>
                                          <p:attrName>style.visibility</p:attrName>
                                        </p:attrNameLst>
                                      </p:cBhvr>
                                      <p:to>
                                        <p:strVal val="visible"/>
                                      </p:to>
                                    </p:set>
                                    <p:animEffect filter="fade" transition="in">
                                      <p:cBhvr>
                                        <p:cTn dur="1000"/>
                                        <p:tgtEl>
                                          <p:spTgt spid="13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2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lnSpc>
                <a:spcPct val="115000"/>
              </a:lnSpc>
              <a:spcBef>
                <a:spcPts val="1800"/>
              </a:spcBef>
              <a:spcAft>
                <a:spcPts val="600"/>
              </a:spcAft>
              <a:buClr>
                <a:schemeClr val="dk1"/>
              </a:buClr>
              <a:buSzPts val="1100"/>
              <a:buFont typeface="Arial"/>
              <a:buNone/>
            </a:pPr>
            <a:r>
              <a:rPr b="1" lang="en" sz="1800"/>
              <a:t>Communicating your assessment to your patient</a:t>
            </a:r>
            <a:endParaRPr b="1" sz="1800"/>
          </a:p>
        </p:txBody>
      </p:sp>
      <p:pic>
        <p:nvPicPr>
          <p:cNvPr id="137" name="Google Shape;137;p26" title="Mastering_Patient_Communication.mp4">
            <a:hlinkClick r:id="rId3"/>
          </p:cNvPr>
          <p:cNvPicPr preferRelativeResize="0"/>
          <p:nvPr/>
        </p:nvPicPr>
        <p:blipFill>
          <a:blip r:embed="rId4">
            <a:alphaModFix/>
          </a:blip>
          <a:stretch>
            <a:fillRect/>
          </a:stretch>
        </p:blipFill>
        <p:spPr>
          <a:xfrm>
            <a:off x="1175575" y="1075750"/>
            <a:ext cx="6792845" cy="38209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7"/>
                                        </p:tgtEl>
                                        <p:attrNameLst>
                                          <p:attrName>style.visibility</p:attrName>
                                        </p:attrNameLst>
                                      </p:cBhvr>
                                      <p:to>
                                        <p:strVal val="visible"/>
                                      </p:to>
                                    </p:set>
                                    <p:animEffect filter="fade" transition="in">
                                      <p:cBhvr>
                                        <p:cTn dur="1000"/>
                                        <p:tgtEl>
                                          <p:spTgt spid="13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27"/>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lnSpc>
                <a:spcPct val="115000"/>
              </a:lnSpc>
              <a:spcBef>
                <a:spcPts val="1800"/>
              </a:spcBef>
              <a:spcAft>
                <a:spcPts val="600"/>
              </a:spcAft>
              <a:buClr>
                <a:schemeClr val="dk1"/>
              </a:buClr>
              <a:buSzPts val="1100"/>
              <a:buFont typeface="Arial"/>
              <a:buNone/>
            </a:pPr>
            <a:r>
              <a:rPr b="1" lang="en" sz="1800"/>
              <a:t>Writing your note</a:t>
            </a:r>
            <a:endParaRPr b="1" sz="1800"/>
          </a:p>
        </p:txBody>
      </p:sp>
      <p:pic>
        <p:nvPicPr>
          <p:cNvPr id="143" name="Google Shape;143;p27" title="The_Art_of_the_Clinical_Note.mp4">
            <a:hlinkClick r:id="rId3"/>
          </p:cNvPr>
          <p:cNvPicPr preferRelativeResize="0"/>
          <p:nvPr/>
        </p:nvPicPr>
        <p:blipFill>
          <a:blip r:embed="rId4">
            <a:alphaModFix/>
          </a:blip>
          <a:stretch>
            <a:fillRect/>
          </a:stretch>
        </p:blipFill>
        <p:spPr>
          <a:xfrm>
            <a:off x="1175575" y="1017725"/>
            <a:ext cx="6792845" cy="38209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3"/>
                                        </p:tgtEl>
                                        <p:attrNameLst>
                                          <p:attrName>style.visibility</p:attrName>
                                        </p:attrNameLst>
                                      </p:cBhvr>
                                      <p:to>
                                        <p:strVal val="visible"/>
                                      </p:to>
                                    </p:set>
                                    <p:animEffect filter="fade" transition="in">
                                      <p:cBhvr>
                                        <p:cTn dur="1000"/>
                                        <p:tgtEl>
                                          <p:spTgt spid="14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lnSpc>
                <a:spcPct val="115000"/>
              </a:lnSpc>
              <a:spcBef>
                <a:spcPts val="1200"/>
              </a:spcBef>
              <a:spcAft>
                <a:spcPts val="1200"/>
              </a:spcAft>
              <a:buClr>
                <a:schemeClr val="dk1"/>
              </a:buClr>
              <a:buSzPts val="1100"/>
              <a:buFont typeface="Arial"/>
              <a:buNone/>
            </a:pPr>
            <a:r>
              <a:rPr lang="en" sz="2100"/>
              <a:t>Dear Student Clinicians</a:t>
            </a:r>
            <a:endParaRPr sz="3800"/>
          </a:p>
        </p:txBody>
      </p:sp>
      <p:sp>
        <p:nvSpPr>
          <p:cNvPr id="61" name="Google Shape;61;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1200"/>
              </a:spcBef>
              <a:spcAft>
                <a:spcPts val="0"/>
              </a:spcAft>
              <a:buClr>
                <a:schemeClr val="dk1"/>
              </a:buClr>
              <a:buSzPts val="1100"/>
              <a:buFont typeface="Arial"/>
              <a:buNone/>
            </a:pPr>
            <a:r>
              <a:rPr lang="en" sz="1900">
                <a:solidFill>
                  <a:schemeClr val="dk1"/>
                </a:solidFill>
              </a:rPr>
              <a:t>We’re excited to have you join us at Sailwinds Medical! Your time here is designed to be hands-on, collaborative, and meaningful. Our goal is to provide you with a well-rounded experience in primary care while ensuring you feel valued as a part of our team.</a:t>
            </a:r>
            <a:endParaRPr sz="1900">
              <a:solidFill>
                <a:schemeClr val="dk1"/>
              </a:solidFill>
            </a:endParaRPr>
          </a:p>
          <a:p>
            <a:pPr indent="0" lvl="0" marL="0" rtl="0" algn="l">
              <a:spcBef>
                <a:spcPts val="1200"/>
              </a:spcBef>
              <a:spcAft>
                <a:spcPts val="1200"/>
              </a:spcAft>
              <a:buClr>
                <a:schemeClr val="dk1"/>
              </a:buClr>
              <a:buSzPts val="1100"/>
              <a:buFont typeface="Arial"/>
              <a:buNone/>
            </a:pPr>
            <a:r>
              <a:rPr lang="en" sz="1900">
                <a:solidFill>
                  <a:schemeClr val="dk1"/>
                </a:solidFill>
              </a:rPr>
              <a:t>This guide will walk you through what to expect during your rotation, with short intro videos just below this message, links to resources, and finally the information we’ll need to get you set up with Epic EHR.</a:t>
            </a:r>
            <a:endParaRPr sz="26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lnSpc>
                <a:spcPct val="115000"/>
              </a:lnSpc>
              <a:spcBef>
                <a:spcPts val="1400"/>
              </a:spcBef>
              <a:spcAft>
                <a:spcPts val="400"/>
              </a:spcAft>
              <a:buClr>
                <a:schemeClr val="dk1"/>
              </a:buClr>
              <a:buSzPts val="1100"/>
              <a:buFont typeface="Arial"/>
              <a:buNone/>
            </a:pPr>
            <a:r>
              <a:rPr b="1" lang="en" sz="2300"/>
              <a:t>About Our Practice</a:t>
            </a:r>
            <a:endParaRPr sz="2600"/>
          </a:p>
        </p:txBody>
      </p:sp>
      <p:sp>
        <p:nvSpPr>
          <p:cNvPr id="67" name="Google Shape;67;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1200"/>
              </a:spcBef>
              <a:spcAft>
                <a:spcPts val="0"/>
              </a:spcAft>
              <a:buClr>
                <a:schemeClr val="dk1"/>
              </a:buClr>
              <a:buSzPts val="1100"/>
              <a:buFont typeface="Arial"/>
              <a:buNone/>
            </a:pPr>
            <a:r>
              <a:rPr lang="en" sz="1500">
                <a:solidFill>
                  <a:schemeClr val="dk1"/>
                </a:solidFill>
              </a:rPr>
              <a:t>Sailwinds Medical is a multidisciplinary primary care practice offering internal and family medicine, wound care, DOT physicals, medical cannabis certifications, preventive care, and general physical exams. We also provide student volunteer opportunities to help meet your program requirements.</a:t>
            </a:r>
            <a:endParaRPr sz="1500">
              <a:solidFill>
                <a:schemeClr val="dk1"/>
              </a:solidFill>
            </a:endParaRPr>
          </a:p>
          <a:p>
            <a:pPr indent="0" lvl="0" marL="0" rtl="0" algn="l">
              <a:spcBef>
                <a:spcPts val="1200"/>
              </a:spcBef>
              <a:spcAft>
                <a:spcPts val="0"/>
              </a:spcAft>
              <a:buClr>
                <a:schemeClr val="dk1"/>
              </a:buClr>
              <a:buSzPts val="1100"/>
              <a:buFont typeface="Arial"/>
              <a:buNone/>
            </a:pPr>
            <a:r>
              <a:rPr lang="en" sz="1500">
                <a:solidFill>
                  <a:schemeClr val="dk1"/>
                </a:solidFill>
              </a:rPr>
              <a:t>Our hours are:</a:t>
            </a:r>
            <a:endParaRPr sz="1500">
              <a:solidFill>
                <a:schemeClr val="dk1"/>
              </a:solidFill>
            </a:endParaRPr>
          </a:p>
          <a:p>
            <a:pPr indent="-323850" lvl="0" marL="457200" rtl="0" algn="l">
              <a:spcBef>
                <a:spcPts val="1200"/>
              </a:spcBef>
              <a:spcAft>
                <a:spcPts val="0"/>
              </a:spcAft>
              <a:buClr>
                <a:schemeClr val="dk1"/>
              </a:buClr>
              <a:buSzPts val="1500"/>
              <a:buChar char="●"/>
            </a:pPr>
            <a:r>
              <a:rPr b="1" lang="en" sz="1500">
                <a:solidFill>
                  <a:schemeClr val="dk1"/>
                </a:solidFill>
              </a:rPr>
              <a:t>Monday–Thursday:</a:t>
            </a:r>
            <a:r>
              <a:rPr lang="en" sz="1500">
                <a:solidFill>
                  <a:schemeClr val="dk1"/>
                </a:solidFill>
              </a:rPr>
              <a:t> 7:00 AM – 4:00 PM</a:t>
            </a:r>
            <a:br>
              <a:rPr lang="en" sz="1500">
                <a:solidFill>
                  <a:schemeClr val="dk1"/>
                </a:solidFill>
              </a:rPr>
            </a:br>
            <a:endParaRPr sz="1500">
              <a:solidFill>
                <a:schemeClr val="dk1"/>
              </a:solidFill>
            </a:endParaRPr>
          </a:p>
          <a:p>
            <a:pPr indent="-323850" lvl="0" marL="457200" rtl="0" algn="l">
              <a:spcBef>
                <a:spcPts val="0"/>
              </a:spcBef>
              <a:spcAft>
                <a:spcPts val="0"/>
              </a:spcAft>
              <a:buClr>
                <a:schemeClr val="dk1"/>
              </a:buClr>
              <a:buSzPts val="1500"/>
              <a:buChar char="●"/>
            </a:pPr>
            <a:r>
              <a:rPr b="1" lang="en" sz="1500">
                <a:solidFill>
                  <a:schemeClr val="dk1"/>
                </a:solidFill>
              </a:rPr>
              <a:t>Friday:</a:t>
            </a:r>
            <a:r>
              <a:rPr lang="en" sz="1500">
                <a:solidFill>
                  <a:schemeClr val="dk1"/>
                </a:solidFill>
              </a:rPr>
              <a:t> 7:00 AM – 2:00 PM</a:t>
            </a:r>
            <a:br>
              <a:rPr lang="en" sz="1500">
                <a:solidFill>
                  <a:schemeClr val="dk1"/>
                </a:solidFill>
              </a:rPr>
            </a:br>
            <a:endParaRPr sz="1500">
              <a:solidFill>
                <a:schemeClr val="dk1"/>
              </a:solidFill>
            </a:endParaRPr>
          </a:p>
          <a:p>
            <a:pPr indent="0" lvl="0" marL="0" rtl="0" algn="l">
              <a:spcBef>
                <a:spcPts val="1200"/>
              </a:spcBef>
              <a:spcAft>
                <a:spcPts val="1200"/>
              </a:spcAft>
              <a:buClr>
                <a:schemeClr val="dk1"/>
              </a:buClr>
              <a:buSzPts val="1100"/>
              <a:buFont typeface="Arial"/>
              <a:buNone/>
            </a:pPr>
            <a:r>
              <a:rPr lang="en" sz="1500">
                <a:solidFill>
                  <a:schemeClr val="dk1"/>
                </a:solidFill>
              </a:rPr>
              <a:t>Scrubs or professional attire are fine. You’ll find us at the Riverside Professional Center (Building A, first floor) in Salisbury, and behind Kool Ice in Cambridge.</a:t>
            </a:r>
            <a:endParaRPr sz="22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lnSpc>
                <a:spcPct val="115000"/>
              </a:lnSpc>
              <a:spcBef>
                <a:spcPts val="1400"/>
              </a:spcBef>
              <a:spcAft>
                <a:spcPts val="400"/>
              </a:spcAft>
              <a:buClr>
                <a:schemeClr val="dk1"/>
              </a:buClr>
              <a:buSzPts val="1100"/>
              <a:buFont typeface="Arial"/>
              <a:buNone/>
            </a:pPr>
            <a:r>
              <a:rPr b="1" lang="en" sz="2200"/>
              <a:t>Preceptor Schedules</a:t>
            </a:r>
            <a:endParaRPr sz="3700"/>
          </a:p>
        </p:txBody>
      </p:sp>
      <p:sp>
        <p:nvSpPr>
          <p:cNvPr id="73" name="Google Shape;73;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1200"/>
              </a:spcBef>
              <a:spcAft>
                <a:spcPts val="0"/>
              </a:spcAft>
              <a:buClr>
                <a:schemeClr val="dk1"/>
              </a:buClr>
              <a:buSzPts val="1800"/>
              <a:buChar char="●"/>
            </a:pPr>
            <a:r>
              <a:rPr b="1" lang="en">
                <a:solidFill>
                  <a:schemeClr val="dk1"/>
                </a:solidFill>
              </a:rPr>
              <a:t>Pete</a:t>
            </a:r>
            <a:r>
              <a:rPr lang="en">
                <a:solidFill>
                  <a:schemeClr val="dk1"/>
                </a:solidFill>
              </a:rPr>
              <a:t> – Cambridge: Tues (7–4), Salisbury: Wed–Thurs (7–4) and Fri (7–2).</a:t>
            </a:r>
            <a:br>
              <a:rPr lang="en">
                <a:solidFill>
                  <a:schemeClr val="dk1"/>
                </a:solidFill>
              </a:rPr>
            </a:br>
            <a:r>
              <a:rPr lang="en">
                <a:solidFill>
                  <a:schemeClr val="dk1"/>
                </a:solidFill>
              </a:rPr>
              <a:t> [</a:t>
            </a:r>
            <a:r>
              <a:rPr lang="en" u="sng">
                <a:solidFill>
                  <a:srgbClr val="1155CC"/>
                </a:solidFill>
                <a:hlinkClick r:id="rId3">
                  <a:extLst>
                    <a:ext uri="{A12FA001-AC4F-418D-AE19-62706E023703}">
                      <ahyp:hlinkClr val="tx"/>
                    </a:ext>
                  </a:extLst>
                </a:hlinkClick>
              </a:rPr>
              <a:t>Use this link to schedule rotation time with Pete.</a:t>
            </a:r>
            <a:r>
              <a:rPr lang="en">
                <a:solidFill>
                  <a:schemeClr val="dk1"/>
                </a:solidFill>
              </a:rPr>
              <a:t>]</a:t>
            </a:r>
            <a:endParaRPr>
              <a:solidFill>
                <a:schemeClr val="dk1"/>
              </a:solidFill>
            </a:endParaRPr>
          </a:p>
          <a:p>
            <a:pPr indent="-342900" lvl="0" marL="457200" rtl="0" algn="l">
              <a:spcBef>
                <a:spcPts val="0"/>
              </a:spcBef>
              <a:spcAft>
                <a:spcPts val="0"/>
              </a:spcAft>
              <a:buClr>
                <a:schemeClr val="dk1"/>
              </a:buClr>
              <a:buSzPts val="1800"/>
              <a:buChar char="●"/>
            </a:pPr>
            <a:r>
              <a:rPr b="1" lang="en">
                <a:solidFill>
                  <a:schemeClr val="dk1"/>
                </a:solidFill>
              </a:rPr>
              <a:t>PA McMullen</a:t>
            </a:r>
            <a:r>
              <a:rPr lang="en">
                <a:solidFill>
                  <a:schemeClr val="dk1"/>
                </a:solidFill>
              </a:rPr>
              <a:t> – Salisbury: Mon–Tues (7–4), Cambridge: Wed–Thurs (7–4).</a:t>
            </a:r>
            <a:endParaRPr>
              <a:solidFill>
                <a:schemeClr val="dk1"/>
              </a:solidFill>
            </a:endParaRPr>
          </a:p>
          <a:p>
            <a:pPr indent="-342900" lvl="0" marL="457200" rtl="0" algn="l">
              <a:spcBef>
                <a:spcPts val="0"/>
              </a:spcBef>
              <a:spcAft>
                <a:spcPts val="0"/>
              </a:spcAft>
              <a:buClr>
                <a:schemeClr val="dk1"/>
              </a:buClr>
              <a:buSzPts val="1800"/>
              <a:buChar char="●"/>
            </a:pPr>
            <a:r>
              <a:rPr b="1" lang="en">
                <a:solidFill>
                  <a:schemeClr val="dk1"/>
                </a:solidFill>
              </a:rPr>
              <a:t>Molly Dale, DNP — </a:t>
            </a:r>
            <a:r>
              <a:rPr lang="en">
                <a:solidFill>
                  <a:schemeClr val="dk1"/>
                </a:solidFill>
              </a:rPr>
              <a:t>Salisbury Mon &amp; Weds (7-4). Cambridge Thurs (7-4).</a:t>
            </a:r>
            <a:endParaRPr>
              <a:solidFill>
                <a:schemeClr val="dk1"/>
              </a:solidFill>
            </a:endParaRPr>
          </a:p>
        </p:txBody>
      </p:sp>
      <p:pic>
        <p:nvPicPr>
          <p:cNvPr id="74" name="Google Shape;74;p16">
            <a:hlinkClick r:id="rId4"/>
          </p:cNvPr>
          <p:cNvPicPr preferRelativeResize="0"/>
          <p:nvPr/>
        </p:nvPicPr>
        <p:blipFill>
          <a:blip r:embed="rId5">
            <a:alphaModFix/>
          </a:blip>
          <a:stretch>
            <a:fillRect/>
          </a:stretch>
        </p:blipFill>
        <p:spPr>
          <a:xfrm>
            <a:off x="3662350" y="2571750"/>
            <a:ext cx="1819275" cy="2514600"/>
          </a:xfrm>
          <a:prstGeom prst="rect">
            <a:avLst/>
          </a:prstGeom>
          <a:noFill/>
          <a:ln>
            <a:noFill/>
          </a:ln>
        </p:spPr>
      </p:pic>
      <p:pic>
        <p:nvPicPr>
          <p:cNvPr id="75" name="Google Shape;75;p16">
            <a:hlinkClick r:id="rId6"/>
          </p:cNvPr>
          <p:cNvPicPr preferRelativeResize="0"/>
          <p:nvPr/>
        </p:nvPicPr>
        <p:blipFill>
          <a:blip r:embed="rId7">
            <a:alphaModFix/>
          </a:blip>
          <a:stretch>
            <a:fillRect/>
          </a:stretch>
        </p:blipFill>
        <p:spPr>
          <a:xfrm>
            <a:off x="533450" y="2757488"/>
            <a:ext cx="2133600" cy="2143125"/>
          </a:xfrm>
          <a:prstGeom prst="rect">
            <a:avLst/>
          </a:prstGeom>
          <a:noFill/>
          <a:ln>
            <a:noFill/>
          </a:ln>
        </p:spPr>
      </p:pic>
      <p:pic>
        <p:nvPicPr>
          <p:cNvPr id="76" name="Google Shape;76;p16"/>
          <p:cNvPicPr preferRelativeResize="0"/>
          <p:nvPr/>
        </p:nvPicPr>
        <p:blipFill>
          <a:blip r:embed="rId8">
            <a:alphaModFix/>
          </a:blip>
          <a:stretch>
            <a:fillRect/>
          </a:stretch>
        </p:blipFill>
        <p:spPr>
          <a:xfrm>
            <a:off x="6424300" y="2667000"/>
            <a:ext cx="1971675" cy="23241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7"/>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lnSpc>
                <a:spcPct val="115000"/>
              </a:lnSpc>
              <a:spcBef>
                <a:spcPts val="1400"/>
              </a:spcBef>
              <a:spcAft>
                <a:spcPts val="400"/>
              </a:spcAft>
              <a:buClr>
                <a:schemeClr val="dk1"/>
              </a:buClr>
              <a:buSzPts val="1100"/>
              <a:buFont typeface="Arial"/>
              <a:buNone/>
            </a:pPr>
            <a:r>
              <a:rPr b="1" lang="en" sz="2000"/>
              <a:t>Epic EMR Access</a:t>
            </a:r>
            <a:endParaRPr sz="3500"/>
          </a:p>
        </p:txBody>
      </p:sp>
      <p:sp>
        <p:nvSpPr>
          <p:cNvPr id="82" name="Google Shape;82;p1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1200"/>
              </a:spcBef>
              <a:spcAft>
                <a:spcPts val="0"/>
              </a:spcAft>
              <a:buClr>
                <a:schemeClr val="dk1"/>
              </a:buClr>
              <a:buSzPts val="1100"/>
              <a:buFont typeface="Arial"/>
              <a:buNone/>
            </a:pPr>
            <a:r>
              <a:rPr lang="en" sz="1700">
                <a:solidFill>
                  <a:schemeClr val="dk1"/>
                </a:solidFill>
              </a:rPr>
              <a:t>Before starting, please watch the Epic EMR training videos. You’ll get student access at the beginning of your rotation and are expected to use Epic for documenting patient encounters.</a:t>
            </a:r>
            <a:endParaRPr sz="1700">
              <a:solidFill>
                <a:schemeClr val="dk1"/>
              </a:solidFill>
            </a:endParaRPr>
          </a:p>
          <a:p>
            <a:pPr indent="0" lvl="0" marL="0" rtl="0" algn="l">
              <a:spcBef>
                <a:spcPts val="1200"/>
              </a:spcBef>
              <a:spcAft>
                <a:spcPts val="0"/>
              </a:spcAft>
              <a:buClr>
                <a:schemeClr val="dk1"/>
              </a:buClr>
              <a:buSzPts val="1100"/>
              <a:buFont typeface="Arial"/>
              <a:buNone/>
            </a:pPr>
            <a:r>
              <a:rPr b="1" lang="en" sz="1700">
                <a:solidFill>
                  <a:schemeClr val="dk1"/>
                </a:solidFill>
              </a:rPr>
              <a:t>Please </a:t>
            </a:r>
            <a:r>
              <a:rPr b="1" lang="en" sz="1700" u="sng">
                <a:solidFill>
                  <a:srgbClr val="1155CC"/>
                </a:solidFill>
                <a:hlinkClick r:id="rId3">
                  <a:extLst>
                    <a:ext uri="{A12FA001-AC4F-418D-AE19-62706E023703}">
                      <ahyp:hlinkClr val="tx"/>
                    </a:ext>
                  </a:extLst>
                </a:hlinkClick>
              </a:rPr>
              <a:t>email us</a:t>
            </a:r>
            <a:r>
              <a:rPr b="1" lang="en" sz="1700">
                <a:solidFill>
                  <a:schemeClr val="dk1"/>
                </a:solidFill>
              </a:rPr>
              <a:t> with the following information to create your Epic student account:</a:t>
            </a:r>
            <a:endParaRPr b="1" sz="1700">
              <a:solidFill>
                <a:schemeClr val="dk1"/>
              </a:solidFill>
            </a:endParaRPr>
          </a:p>
          <a:p>
            <a:pPr indent="-336550" lvl="0" marL="457200" rtl="0" algn="l">
              <a:spcBef>
                <a:spcPts val="1200"/>
              </a:spcBef>
              <a:spcAft>
                <a:spcPts val="0"/>
              </a:spcAft>
              <a:buClr>
                <a:schemeClr val="dk1"/>
              </a:buClr>
              <a:buSzPts val="1700"/>
              <a:buAutoNum type="arabicPeriod"/>
            </a:pPr>
            <a:r>
              <a:rPr b="1" lang="en" sz="1700">
                <a:solidFill>
                  <a:schemeClr val="dk1"/>
                </a:solidFill>
              </a:rPr>
              <a:t>Full legal name</a:t>
            </a:r>
            <a:endParaRPr b="1" sz="1700">
              <a:solidFill>
                <a:schemeClr val="dk1"/>
              </a:solidFill>
            </a:endParaRPr>
          </a:p>
          <a:p>
            <a:pPr indent="-336550" lvl="0" marL="457200" rtl="0" algn="l">
              <a:spcBef>
                <a:spcPts val="0"/>
              </a:spcBef>
              <a:spcAft>
                <a:spcPts val="0"/>
              </a:spcAft>
              <a:buClr>
                <a:schemeClr val="dk1"/>
              </a:buClr>
              <a:buSzPts val="1700"/>
              <a:buAutoNum type="arabicPeriod"/>
            </a:pPr>
            <a:r>
              <a:rPr b="1" lang="en" sz="1700">
                <a:solidFill>
                  <a:schemeClr val="dk1"/>
                </a:solidFill>
              </a:rPr>
              <a:t>DOB</a:t>
            </a:r>
            <a:endParaRPr b="1" sz="1700">
              <a:solidFill>
                <a:schemeClr val="dk1"/>
              </a:solidFill>
            </a:endParaRPr>
          </a:p>
          <a:p>
            <a:pPr indent="-336550" lvl="0" marL="457200" rtl="0" algn="l">
              <a:spcBef>
                <a:spcPts val="0"/>
              </a:spcBef>
              <a:spcAft>
                <a:spcPts val="0"/>
              </a:spcAft>
              <a:buClr>
                <a:schemeClr val="dk1"/>
              </a:buClr>
              <a:buSzPts val="1700"/>
              <a:buAutoNum type="arabicPeriod"/>
            </a:pPr>
            <a:r>
              <a:rPr b="1" lang="en" sz="1700">
                <a:solidFill>
                  <a:schemeClr val="dk1"/>
                </a:solidFill>
              </a:rPr>
              <a:t>Email</a:t>
            </a:r>
            <a:endParaRPr b="1" sz="1700">
              <a:solidFill>
                <a:schemeClr val="dk1"/>
              </a:solidFill>
            </a:endParaRPr>
          </a:p>
          <a:p>
            <a:pPr indent="-336550" lvl="0" marL="457200" rtl="0" algn="l">
              <a:spcBef>
                <a:spcPts val="0"/>
              </a:spcBef>
              <a:spcAft>
                <a:spcPts val="0"/>
              </a:spcAft>
              <a:buClr>
                <a:schemeClr val="dk1"/>
              </a:buClr>
              <a:buSzPts val="1700"/>
              <a:buAutoNum type="arabicPeriod"/>
            </a:pPr>
            <a:r>
              <a:rPr b="1" lang="en" sz="1700">
                <a:solidFill>
                  <a:schemeClr val="dk1"/>
                </a:solidFill>
              </a:rPr>
              <a:t>Phone number</a:t>
            </a:r>
            <a:endParaRPr sz="1700">
              <a:solidFill>
                <a:schemeClr val="dk1"/>
              </a:solidFill>
            </a:endParaRPr>
          </a:p>
          <a:p>
            <a:pPr indent="0" lvl="0" marL="0" rtl="0" algn="l">
              <a:spcBef>
                <a:spcPts val="1200"/>
              </a:spcBef>
              <a:spcAft>
                <a:spcPts val="1200"/>
              </a:spcAft>
              <a:buNone/>
            </a:pPr>
            <a:r>
              <a:t/>
            </a:r>
            <a:endParaRPr sz="24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8"/>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lnSpc>
                <a:spcPct val="115000"/>
              </a:lnSpc>
              <a:spcBef>
                <a:spcPts val="1400"/>
              </a:spcBef>
              <a:spcAft>
                <a:spcPts val="400"/>
              </a:spcAft>
              <a:buNone/>
            </a:pPr>
            <a:r>
              <a:rPr b="1" lang="en" sz="2000"/>
              <a:t>Epic EMR Access</a:t>
            </a:r>
            <a:endParaRPr sz="3500"/>
          </a:p>
        </p:txBody>
      </p:sp>
      <p:sp>
        <p:nvSpPr>
          <p:cNvPr id="88" name="Google Shape;88;p1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1200"/>
              </a:spcBef>
              <a:spcAft>
                <a:spcPts val="0"/>
              </a:spcAft>
              <a:buClr>
                <a:schemeClr val="dk1"/>
              </a:buClr>
              <a:buSzPts val="1100"/>
              <a:buFont typeface="Arial"/>
              <a:buNone/>
            </a:pPr>
            <a:r>
              <a:rPr lang="en" sz="1400">
                <a:solidFill>
                  <a:schemeClr val="dk1"/>
                </a:solidFill>
              </a:rPr>
              <a:t>Important notes:</a:t>
            </a:r>
            <a:endParaRPr sz="1400">
              <a:solidFill>
                <a:schemeClr val="dk1"/>
              </a:solidFill>
            </a:endParaRPr>
          </a:p>
          <a:p>
            <a:pPr indent="-317500" lvl="0" marL="457200" rtl="0" algn="l">
              <a:spcBef>
                <a:spcPts val="1200"/>
              </a:spcBef>
              <a:spcAft>
                <a:spcPts val="0"/>
              </a:spcAft>
              <a:buClr>
                <a:schemeClr val="dk1"/>
              </a:buClr>
              <a:buSzPts val="1400"/>
              <a:buChar char="●"/>
            </a:pPr>
            <a:r>
              <a:rPr lang="en" sz="1400">
                <a:solidFill>
                  <a:schemeClr val="dk1"/>
                </a:solidFill>
              </a:rPr>
              <a:t>Epic is only available on-site on our wifi (SWM).</a:t>
            </a:r>
            <a:endParaRPr sz="1400">
              <a:solidFill>
                <a:schemeClr val="dk1"/>
              </a:solidFill>
            </a:endParaRPr>
          </a:p>
          <a:p>
            <a:pPr indent="-317500" lvl="0" marL="457200" rtl="0" algn="l">
              <a:spcBef>
                <a:spcPts val="0"/>
              </a:spcBef>
              <a:spcAft>
                <a:spcPts val="0"/>
              </a:spcAft>
              <a:buClr>
                <a:schemeClr val="dk1"/>
              </a:buClr>
              <a:buSzPts val="1400"/>
              <a:buChar char="●"/>
            </a:pPr>
            <a:r>
              <a:rPr lang="en" sz="1400">
                <a:solidFill>
                  <a:schemeClr val="dk1"/>
                </a:solidFill>
              </a:rPr>
              <a:t>A </a:t>
            </a:r>
            <a:r>
              <a:rPr b="1" lang="en" sz="1400">
                <a:solidFill>
                  <a:schemeClr val="dk1"/>
                </a:solidFill>
              </a:rPr>
              <a:t>shared student laptop will be provided</a:t>
            </a:r>
            <a:r>
              <a:rPr lang="en" sz="1400">
                <a:solidFill>
                  <a:schemeClr val="dk1"/>
                </a:solidFill>
              </a:rPr>
              <a:t> for you to use during your rotation.</a:t>
            </a:r>
            <a:endParaRPr sz="1400">
              <a:solidFill>
                <a:schemeClr val="dk1"/>
              </a:solidFill>
            </a:endParaRPr>
          </a:p>
          <a:p>
            <a:pPr indent="-317500" lvl="0" marL="457200" rtl="0" algn="l">
              <a:spcBef>
                <a:spcPts val="0"/>
              </a:spcBef>
              <a:spcAft>
                <a:spcPts val="0"/>
              </a:spcAft>
              <a:buClr>
                <a:schemeClr val="dk1"/>
              </a:buClr>
              <a:buSzPts val="1400"/>
              <a:buChar char="●"/>
            </a:pPr>
            <a:r>
              <a:rPr lang="en" sz="1400">
                <a:solidFill>
                  <a:schemeClr val="dk1"/>
                </a:solidFill>
              </a:rPr>
              <a:t>You’ll need a </a:t>
            </a:r>
            <a:r>
              <a:rPr b="1" lang="en" sz="1400">
                <a:solidFill>
                  <a:schemeClr val="dk1"/>
                </a:solidFill>
              </a:rPr>
              <a:t>Microsoft account</a:t>
            </a:r>
            <a:r>
              <a:rPr lang="en" sz="1400">
                <a:solidFill>
                  <a:schemeClr val="dk1"/>
                </a:solidFill>
              </a:rPr>
              <a:t> to log in. Create one at</a:t>
            </a:r>
            <a:r>
              <a:rPr lang="en" sz="1400">
                <a:solidFill>
                  <a:schemeClr val="dk1"/>
                </a:solidFill>
                <a:uFill>
                  <a:noFill/>
                </a:uFill>
                <a:hlinkClick r:id="rId3">
                  <a:extLst>
                    <a:ext uri="{A12FA001-AC4F-418D-AE19-62706E023703}">
                      <ahyp:hlinkClr val="tx"/>
                    </a:ext>
                  </a:extLst>
                </a:hlinkClick>
              </a:rPr>
              <a:t> </a:t>
            </a:r>
            <a:r>
              <a:rPr lang="en" sz="1400" u="sng">
                <a:solidFill>
                  <a:srgbClr val="1155CC"/>
                </a:solidFill>
                <a:hlinkClick r:id="rId4">
                  <a:extLst>
                    <a:ext uri="{A12FA001-AC4F-418D-AE19-62706E023703}">
                      <ahyp:hlinkClr val="tx"/>
                    </a:ext>
                  </a:extLst>
                </a:hlinkClick>
              </a:rPr>
              <a:t>microsoft.com</a:t>
            </a:r>
            <a:r>
              <a:rPr lang="en" sz="1400">
                <a:solidFill>
                  <a:schemeClr val="dk1"/>
                </a:solidFill>
              </a:rPr>
              <a:t>.</a:t>
            </a:r>
            <a:endParaRPr sz="1400" u="sng">
              <a:solidFill>
                <a:srgbClr val="1155CC"/>
              </a:solidFill>
            </a:endParaRPr>
          </a:p>
          <a:p>
            <a:pPr indent="-317500" lvl="0" marL="457200" rtl="0" algn="l">
              <a:spcBef>
                <a:spcPts val="0"/>
              </a:spcBef>
              <a:spcAft>
                <a:spcPts val="0"/>
              </a:spcAft>
              <a:buClr>
                <a:schemeClr val="dk1"/>
              </a:buClr>
              <a:buSzPts val="1400"/>
              <a:buChar char="●"/>
            </a:pPr>
            <a:r>
              <a:rPr lang="en" sz="1400">
                <a:solidFill>
                  <a:schemeClr val="dk1"/>
                </a:solidFill>
              </a:rPr>
              <a:t>Download </a:t>
            </a:r>
            <a:r>
              <a:rPr b="1" lang="en" sz="1400">
                <a:solidFill>
                  <a:schemeClr val="dk1"/>
                </a:solidFill>
              </a:rPr>
              <a:t>Citrix Workspace</a:t>
            </a:r>
            <a:r>
              <a:rPr lang="en" sz="1400">
                <a:solidFill>
                  <a:schemeClr val="dk1"/>
                </a:solidFill>
              </a:rPr>
              <a:t> here:</a:t>
            </a:r>
            <a:r>
              <a:rPr lang="en" sz="1400">
                <a:solidFill>
                  <a:schemeClr val="dk1"/>
                </a:solidFill>
                <a:uFill>
                  <a:noFill/>
                </a:uFill>
                <a:hlinkClick r:id="rId5">
                  <a:extLst>
                    <a:ext uri="{A12FA001-AC4F-418D-AE19-62706E023703}">
                      <ahyp:hlinkClr val="tx"/>
                    </a:ext>
                  </a:extLst>
                </a:hlinkClick>
              </a:rPr>
              <a:t> </a:t>
            </a:r>
            <a:r>
              <a:rPr lang="en" sz="1400" u="sng">
                <a:solidFill>
                  <a:srgbClr val="1155CC"/>
                </a:solidFill>
                <a:hlinkClick r:id="rId6">
                  <a:extLst>
                    <a:ext uri="{A12FA001-AC4F-418D-AE19-62706E023703}">
                      <ahyp:hlinkClr val="tx"/>
                    </a:ext>
                  </a:extLst>
                </a:hlinkClick>
              </a:rPr>
              <a:t>Citrix Workspace App</a:t>
            </a:r>
            <a:endParaRPr sz="1400">
              <a:solidFill>
                <a:schemeClr val="dk1"/>
              </a:solidFill>
            </a:endParaRPr>
          </a:p>
          <a:p>
            <a:pPr indent="-317500" lvl="0" marL="457200" rtl="0" algn="l">
              <a:spcBef>
                <a:spcPts val="0"/>
              </a:spcBef>
              <a:spcAft>
                <a:spcPts val="0"/>
              </a:spcAft>
              <a:buClr>
                <a:schemeClr val="dk1"/>
              </a:buClr>
              <a:buSzPts val="1400"/>
              <a:buChar char="●"/>
            </a:pPr>
            <a:r>
              <a:rPr lang="en" sz="1400">
                <a:solidFill>
                  <a:schemeClr val="dk1"/>
                </a:solidFill>
              </a:rPr>
              <a:t>Bookmark:</a:t>
            </a:r>
            <a:r>
              <a:rPr lang="en" sz="1400">
                <a:solidFill>
                  <a:schemeClr val="dk1"/>
                </a:solidFill>
                <a:uFill>
                  <a:noFill/>
                </a:uFill>
                <a:hlinkClick r:id="rId7">
                  <a:extLst>
                    <a:ext uri="{A12FA001-AC4F-418D-AE19-62706E023703}">
                      <ahyp:hlinkClr val="tx"/>
                    </a:ext>
                  </a:extLst>
                </a:hlinkClick>
              </a:rPr>
              <a:t> </a:t>
            </a:r>
            <a:r>
              <a:rPr lang="en" sz="1400" u="sng">
                <a:solidFill>
                  <a:srgbClr val="1155CC"/>
                </a:solidFill>
                <a:hlinkClick r:id="rId8">
                  <a:extLst>
                    <a:ext uri="{A12FA001-AC4F-418D-AE19-62706E023703}">
                      <ahyp:hlinkClr val="tx"/>
                    </a:ext>
                  </a:extLst>
                </a:hlinkClick>
              </a:rPr>
              <a:t>TidalHealth Storefront</a:t>
            </a:r>
            <a:endParaRPr sz="1400">
              <a:solidFill>
                <a:schemeClr val="dk1"/>
              </a:solidFill>
            </a:endParaRPr>
          </a:p>
          <a:p>
            <a:pPr indent="-317500" lvl="0" marL="457200" rtl="0" algn="l">
              <a:spcBef>
                <a:spcPts val="0"/>
              </a:spcBef>
              <a:spcAft>
                <a:spcPts val="0"/>
              </a:spcAft>
              <a:buClr>
                <a:schemeClr val="dk1"/>
              </a:buClr>
              <a:buSzPts val="1400"/>
              <a:buChar char="●"/>
            </a:pPr>
            <a:r>
              <a:rPr lang="en" sz="1400">
                <a:solidFill>
                  <a:schemeClr val="dk1"/>
                </a:solidFill>
              </a:rPr>
              <a:t>You will need to log in to the SRA storefront first to reset your password, and then use the above storefront from there. We will help you.</a:t>
            </a:r>
            <a:endParaRPr sz="1400">
              <a:solidFill>
                <a:schemeClr val="dk1"/>
              </a:solidFill>
            </a:endParaRPr>
          </a:p>
          <a:p>
            <a:pPr indent="-317500" lvl="0" marL="457200" rtl="0" algn="l">
              <a:spcBef>
                <a:spcPts val="0"/>
              </a:spcBef>
              <a:spcAft>
                <a:spcPts val="0"/>
              </a:spcAft>
              <a:buClr>
                <a:schemeClr val="dk1"/>
              </a:buClr>
              <a:buSzPts val="1400"/>
              <a:buChar char="●"/>
            </a:pPr>
            <a:r>
              <a:rPr lang="en" sz="1400">
                <a:solidFill>
                  <a:schemeClr val="dk1"/>
                </a:solidFill>
              </a:rPr>
              <a:t>Please create a free account for this AI scribe. We will utilize this heavily during your rotation: </a:t>
            </a:r>
            <a:r>
              <a:rPr lang="en" sz="1400" u="sng">
                <a:solidFill>
                  <a:srgbClr val="1155CC"/>
                </a:solidFill>
                <a:hlinkClick r:id="rId9">
                  <a:extLst>
                    <a:ext uri="{A12FA001-AC4F-418D-AE19-62706E023703}">
                      <ahyp:hlinkClr val="tx"/>
                    </a:ext>
                  </a:extLst>
                </a:hlinkClick>
              </a:rPr>
              <a:t>https://www.heidihealth.com/</a:t>
            </a:r>
            <a:br>
              <a:rPr lang="en" sz="1400">
                <a:solidFill>
                  <a:schemeClr val="dk1"/>
                </a:solidFill>
              </a:rPr>
            </a:br>
            <a:endParaRPr sz="1400">
              <a:solidFill>
                <a:schemeClr val="dk1"/>
              </a:solidFill>
            </a:endParaRPr>
          </a:p>
          <a:p>
            <a:pPr indent="0" lvl="0" marL="0" rtl="0" algn="l">
              <a:spcBef>
                <a:spcPts val="1200"/>
              </a:spcBef>
              <a:spcAft>
                <a:spcPts val="1200"/>
              </a:spcAft>
              <a:buClr>
                <a:schemeClr val="dk1"/>
              </a:buClr>
              <a:buSzPts val="1100"/>
              <a:buFont typeface="Arial"/>
              <a:buNone/>
            </a:pPr>
            <a:r>
              <a:rPr lang="en" sz="1400">
                <a:solidFill>
                  <a:schemeClr val="dk1"/>
                </a:solidFill>
              </a:rPr>
              <a:t>Epic EMR Training:</a:t>
            </a:r>
            <a:r>
              <a:rPr lang="en" sz="1400">
                <a:solidFill>
                  <a:schemeClr val="dk1"/>
                </a:solidFill>
                <a:uFill>
                  <a:noFill/>
                </a:uFill>
                <a:hlinkClick r:id="rId10">
                  <a:extLst>
                    <a:ext uri="{A12FA001-AC4F-418D-AE19-62706E023703}">
                      <ahyp:hlinkClr val="tx"/>
                    </a:ext>
                  </a:extLst>
                </a:hlinkClick>
              </a:rPr>
              <a:t> </a:t>
            </a:r>
            <a:r>
              <a:rPr lang="en" sz="1400" u="sng">
                <a:solidFill>
                  <a:srgbClr val="1155CC"/>
                </a:solidFill>
                <a:hlinkClick r:id="rId11">
                  <a:extLst>
                    <a:ext uri="{A12FA001-AC4F-418D-AE19-62706E023703}">
                      <ahyp:hlinkClr val="tx"/>
                    </a:ext>
                  </a:extLst>
                </a:hlinkClick>
              </a:rPr>
              <a:t>Epic YouTube Channel</a:t>
            </a:r>
            <a:endParaRPr sz="2000">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9"/>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lnSpc>
                <a:spcPct val="115000"/>
              </a:lnSpc>
              <a:spcBef>
                <a:spcPts val="1400"/>
              </a:spcBef>
              <a:spcAft>
                <a:spcPts val="400"/>
              </a:spcAft>
              <a:buClr>
                <a:schemeClr val="dk1"/>
              </a:buClr>
              <a:buSzPts val="1100"/>
              <a:buFont typeface="Arial"/>
              <a:buNone/>
            </a:pPr>
            <a:r>
              <a:rPr b="1" lang="en" sz="2200"/>
              <a:t>Expectations</a:t>
            </a:r>
            <a:endParaRPr sz="3700"/>
          </a:p>
        </p:txBody>
      </p:sp>
      <p:sp>
        <p:nvSpPr>
          <p:cNvPr id="94" name="Google Shape;94;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0" lvl="0" marL="0" rtl="0" algn="l">
              <a:spcBef>
                <a:spcPts val="1200"/>
              </a:spcBef>
              <a:spcAft>
                <a:spcPts val="0"/>
              </a:spcAft>
              <a:buClr>
                <a:schemeClr val="dk1"/>
              </a:buClr>
              <a:buSzPts val="1100"/>
              <a:buFont typeface="Arial"/>
              <a:buNone/>
            </a:pPr>
            <a:r>
              <a:rPr lang="en" sz="1100">
                <a:solidFill>
                  <a:schemeClr val="dk1"/>
                </a:solidFill>
              </a:rPr>
              <a:t>You are a key part of the team while you’re here. Your performance will be evaluated by your preceptor and the clinical staff, based on both your clinical skills and your teamwork.</a:t>
            </a:r>
            <a:endParaRPr sz="1100">
              <a:solidFill>
                <a:schemeClr val="dk1"/>
              </a:solidFill>
            </a:endParaRPr>
          </a:p>
          <a:p>
            <a:pPr indent="0" lvl="0" marL="0" rtl="0" algn="l">
              <a:spcBef>
                <a:spcPts val="1200"/>
              </a:spcBef>
              <a:spcAft>
                <a:spcPts val="0"/>
              </a:spcAft>
              <a:buClr>
                <a:schemeClr val="dk1"/>
              </a:buClr>
              <a:buSzPts val="1100"/>
              <a:buFont typeface="Arial"/>
              <a:buNone/>
            </a:pPr>
            <a:r>
              <a:rPr lang="en" sz="1100">
                <a:solidFill>
                  <a:schemeClr val="dk1"/>
                </a:solidFill>
              </a:rPr>
              <a:t>You’ll be involved in:</a:t>
            </a:r>
            <a:endParaRPr sz="1100">
              <a:solidFill>
                <a:schemeClr val="dk1"/>
              </a:solidFill>
            </a:endParaRPr>
          </a:p>
          <a:p>
            <a:pPr indent="-298450" lvl="0" marL="457200" rtl="0" algn="l">
              <a:spcBef>
                <a:spcPts val="1200"/>
              </a:spcBef>
              <a:spcAft>
                <a:spcPts val="0"/>
              </a:spcAft>
              <a:buClr>
                <a:schemeClr val="dk1"/>
              </a:buClr>
              <a:buSzPts val="1100"/>
              <a:buChar char="●"/>
            </a:pPr>
            <a:r>
              <a:rPr lang="en" sz="1100">
                <a:solidFill>
                  <a:schemeClr val="dk1"/>
                </a:solidFill>
              </a:rPr>
              <a:t>Interpreting labs and imaging</a:t>
            </a:r>
            <a:br>
              <a:rPr lang="en" sz="1100">
                <a:solidFill>
                  <a:schemeClr val="dk1"/>
                </a:solidFill>
              </a:rPr>
            </a:br>
            <a:endParaRPr sz="1100">
              <a:solidFill>
                <a:schemeClr val="dk1"/>
              </a:solidFill>
            </a:endParaRPr>
          </a:p>
          <a:p>
            <a:pPr indent="-298450" lvl="0" marL="457200" rtl="0" algn="l">
              <a:spcBef>
                <a:spcPts val="0"/>
              </a:spcBef>
              <a:spcAft>
                <a:spcPts val="0"/>
              </a:spcAft>
              <a:buClr>
                <a:schemeClr val="dk1"/>
              </a:buClr>
              <a:buSzPts val="1100"/>
              <a:buChar char="●"/>
            </a:pPr>
            <a:r>
              <a:rPr lang="en" sz="1100">
                <a:solidFill>
                  <a:schemeClr val="dk1"/>
                </a:solidFill>
              </a:rPr>
              <a:t>Performing patient assessments</a:t>
            </a:r>
            <a:br>
              <a:rPr lang="en" sz="1100">
                <a:solidFill>
                  <a:schemeClr val="dk1"/>
                </a:solidFill>
              </a:rPr>
            </a:br>
            <a:endParaRPr sz="1100">
              <a:solidFill>
                <a:schemeClr val="dk1"/>
              </a:solidFill>
            </a:endParaRPr>
          </a:p>
          <a:p>
            <a:pPr indent="-298450" lvl="0" marL="457200" rtl="0" algn="l">
              <a:spcBef>
                <a:spcPts val="0"/>
              </a:spcBef>
              <a:spcAft>
                <a:spcPts val="0"/>
              </a:spcAft>
              <a:buClr>
                <a:schemeClr val="dk1"/>
              </a:buClr>
              <a:buSzPts val="1100"/>
              <a:buChar char="●"/>
            </a:pPr>
            <a:r>
              <a:rPr lang="en" sz="1100">
                <a:solidFill>
                  <a:schemeClr val="dk1"/>
                </a:solidFill>
              </a:rPr>
              <a:t>Checking vitals</a:t>
            </a:r>
            <a:br>
              <a:rPr lang="en" sz="1100">
                <a:solidFill>
                  <a:schemeClr val="dk1"/>
                </a:solidFill>
              </a:rPr>
            </a:br>
            <a:endParaRPr sz="1100">
              <a:solidFill>
                <a:schemeClr val="dk1"/>
              </a:solidFill>
            </a:endParaRPr>
          </a:p>
          <a:p>
            <a:pPr indent="-298450" lvl="0" marL="457200" rtl="0" algn="l">
              <a:spcBef>
                <a:spcPts val="0"/>
              </a:spcBef>
              <a:spcAft>
                <a:spcPts val="0"/>
              </a:spcAft>
              <a:buClr>
                <a:schemeClr val="dk1"/>
              </a:buClr>
              <a:buSzPts val="1100"/>
              <a:buChar char="●"/>
            </a:pPr>
            <a:r>
              <a:rPr lang="en" sz="1100">
                <a:solidFill>
                  <a:schemeClr val="dk1"/>
                </a:solidFill>
              </a:rPr>
              <a:t>Assisting with EKGs, cultures, and other tests</a:t>
            </a:r>
            <a:br>
              <a:rPr lang="en" sz="1100">
                <a:solidFill>
                  <a:schemeClr val="dk1"/>
                </a:solidFill>
              </a:rPr>
            </a:br>
            <a:endParaRPr sz="1100">
              <a:solidFill>
                <a:schemeClr val="dk1"/>
              </a:solidFill>
            </a:endParaRPr>
          </a:p>
          <a:p>
            <a:pPr indent="-298450" lvl="0" marL="457200" rtl="0" algn="l">
              <a:spcBef>
                <a:spcPts val="0"/>
              </a:spcBef>
              <a:spcAft>
                <a:spcPts val="0"/>
              </a:spcAft>
              <a:buClr>
                <a:schemeClr val="dk1"/>
              </a:buClr>
              <a:buSzPts val="1100"/>
              <a:buChar char="●"/>
            </a:pPr>
            <a:r>
              <a:rPr lang="en" sz="1100">
                <a:solidFill>
                  <a:schemeClr val="dk1"/>
                </a:solidFill>
              </a:rPr>
              <a:t>Supporting daily clinic operations</a:t>
            </a:r>
            <a:br>
              <a:rPr lang="en" sz="1100">
                <a:solidFill>
                  <a:schemeClr val="dk1"/>
                </a:solidFill>
              </a:rPr>
            </a:br>
            <a:endParaRPr sz="1100">
              <a:solidFill>
                <a:schemeClr val="dk1"/>
              </a:solidFill>
            </a:endParaRPr>
          </a:p>
          <a:p>
            <a:pPr indent="0" lvl="0" marL="0" rtl="0" algn="l">
              <a:spcBef>
                <a:spcPts val="1200"/>
              </a:spcBef>
              <a:spcAft>
                <a:spcPts val="0"/>
              </a:spcAft>
              <a:buClr>
                <a:schemeClr val="dk1"/>
              </a:buClr>
              <a:buSzPts val="1100"/>
              <a:buFont typeface="Arial"/>
              <a:buNone/>
            </a:pPr>
            <a:r>
              <a:rPr lang="en" sz="1100">
                <a:solidFill>
                  <a:schemeClr val="dk1"/>
                </a:solidFill>
              </a:rPr>
              <a:t>Professionalism, initiative, and collaboration are expected—and they’ll reflect directly in your evaluation.</a:t>
            </a:r>
            <a:endParaRPr sz="1100">
              <a:solidFill>
                <a:schemeClr val="dk1"/>
              </a:solidFill>
            </a:endParaRPr>
          </a:p>
          <a:p>
            <a:pPr indent="0" lvl="0" marL="0" rtl="0" algn="l">
              <a:spcBef>
                <a:spcPts val="1200"/>
              </a:spcBef>
              <a:spcAft>
                <a:spcPts val="1200"/>
              </a:spcAft>
              <a:buNone/>
            </a:pPr>
            <a:r>
              <a:rPr lang="en" sz="1100">
                <a:solidFill>
                  <a:schemeClr val="dk1"/>
                </a:solidFill>
              </a:rPr>
              <a:t>We’re glad you’re here and look forward to working with you. Use this time to learn, ask questions, and take full advantage of the opportunities you’ll get during your rotation.</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Epic EHR Beginner Tutorial</a:t>
            </a:r>
            <a:endParaRPr/>
          </a:p>
        </p:txBody>
      </p:sp>
      <p:pic>
        <p:nvPicPr>
          <p:cNvPr descr="In this beginner tutorial and training video, we show you how to install and use Epic Systems Healthcare CRM software.  We show you how to create an account and get started, how to use all of the core features in this demo, and give quick review of the software.&#10;&#10;Need anything from amazon? Click our affiliate link below to help support our channel:&#10;https://amzn.to/3W3ZxQQ&#10;&#10;Subscribe: &#10;https://www.youtube.com/channel/UCR5NpKFGd2uNbl1iCCTyVQQ?sub_confirmation=1" id="100" name="Google Shape;100;p20" title="Epic Systems Tutorial | Healthcare EHR Software Beginner Training">
            <a:hlinkClick r:id="rId3"/>
          </p:cNvPr>
          <p:cNvPicPr preferRelativeResize="0"/>
          <p:nvPr/>
        </p:nvPicPr>
        <p:blipFill>
          <a:blip r:embed="rId4">
            <a:alphaModFix/>
          </a:blip>
          <a:stretch>
            <a:fillRect/>
          </a:stretch>
        </p:blipFill>
        <p:spPr>
          <a:xfrm>
            <a:off x="2366188" y="1330975"/>
            <a:ext cx="4411625" cy="248155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0"/>
                                        </p:tgtEl>
                                        <p:attrNameLst>
                                          <p:attrName>style.visibility</p:attrName>
                                        </p:attrNameLst>
                                      </p:cBhvr>
                                      <p:to>
                                        <p:strVal val="visible"/>
                                      </p:to>
                                    </p:set>
                                    <p:animEffect filter="fade" transition="in">
                                      <p:cBhvr>
                                        <p:cTn dur="1000"/>
                                        <p:tgtEl>
                                          <p:spTgt spid="10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21"/>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lnSpc>
                <a:spcPct val="115000"/>
              </a:lnSpc>
              <a:spcBef>
                <a:spcPts val="1200"/>
              </a:spcBef>
              <a:spcAft>
                <a:spcPts val="1200"/>
              </a:spcAft>
              <a:buClr>
                <a:schemeClr val="dk1"/>
              </a:buClr>
              <a:buSzPts val="1100"/>
              <a:buFont typeface="Arial"/>
              <a:buNone/>
            </a:pPr>
            <a:r>
              <a:rPr b="1" lang="en" sz="1800"/>
              <a:t>Introduction to Sailwinds and our preceptors</a:t>
            </a:r>
            <a:endParaRPr b="1" sz="1800"/>
          </a:p>
        </p:txBody>
      </p:sp>
      <p:sp>
        <p:nvSpPr>
          <p:cNvPr id="106" name="Google Shape;106;p21"/>
          <p:cNvSpPr txBox="1"/>
          <p:nvPr/>
        </p:nvSpPr>
        <p:spPr>
          <a:xfrm>
            <a:off x="2307000" y="4789500"/>
            <a:ext cx="4530000" cy="3540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100" u="sng">
                <a:solidFill>
                  <a:schemeClr val="hlink"/>
                </a:solidFill>
                <a:hlinkClick r:id="rId3"/>
              </a:rPr>
              <a:t>Pete’s Student Clinician Field Guide</a:t>
            </a:r>
            <a:endParaRPr sz="1100">
              <a:solidFill>
                <a:schemeClr val="dk2"/>
              </a:solidFill>
            </a:endParaRPr>
          </a:p>
        </p:txBody>
      </p:sp>
      <p:pic>
        <p:nvPicPr>
          <p:cNvPr id="107" name="Google Shape;107;p21" title="Your_Clinical_Journey.mp4">
            <a:hlinkClick r:id="rId4"/>
          </p:cNvPr>
          <p:cNvPicPr preferRelativeResize="0"/>
          <p:nvPr/>
        </p:nvPicPr>
        <p:blipFill>
          <a:blip r:embed="rId5">
            <a:alphaModFix/>
          </a:blip>
          <a:stretch>
            <a:fillRect/>
          </a:stretch>
        </p:blipFill>
        <p:spPr>
          <a:xfrm>
            <a:off x="1490250" y="1170125"/>
            <a:ext cx="6163510" cy="34669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7"/>
                                        </p:tgtEl>
                                        <p:attrNameLst>
                                          <p:attrName>style.visibility</p:attrName>
                                        </p:attrNameLst>
                                      </p:cBhvr>
                                      <p:to>
                                        <p:strVal val="visible"/>
                                      </p:to>
                                    </p:set>
                                    <p:animEffect filter="fade" transition="in">
                                      <p:cBhvr>
                                        <p:cTn dur="1000"/>
                                        <p:tgtEl>
                                          <p:spTgt spid="10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